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28.06.2021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6B77-132A-4C88-BA93-9905E1FE41CB}" type="datetime1">
              <a:rPr lang="pl-PL" smtClean="0"/>
              <a:t>28.06.2021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35B6-D3CD-4FCC-BA59-99366701C206}" type="datetime1">
              <a:rPr lang="pl-PL" smtClean="0"/>
              <a:t>28.06.2021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72B-10FF-4B44-AA3B-4110331F1209}" type="datetime1">
              <a:rPr lang="pl-PL" smtClean="0"/>
              <a:t>28.06.2021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78A-306D-4354-BC61-ECEFDEF8D3C0}" type="datetime1">
              <a:rPr lang="pl-PL" smtClean="0"/>
              <a:t>28.06.2021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E284-8F8D-4EA6-B0CF-AB0D9F696069}" type="datetime1">
              <a:rPr lang="pl-PL" smtClean="0"/>
              <a:t>28.06.2021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E3FA-172F-47A4-B99E-4795D00AB2BF}" type="datetime1">
              <a:rPr lang="pl-PL" smtClean="0"/>
              <a:t>28.06.2021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C608-EBF3-49A8-9FE9-B7DA62A267CE}" type="datetime1">
              <a:rPr lang="pl-PL" smtClean="0"/>
              <a:t>28.06.2021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D7C9-5D6B-49E8-91D1-26E5D2163507}" type="datetime1">
              <a:rPr lang="pl-PL" smtClean="0"/>
              <a:t>28.06.2021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7AFD-A461-4560-9F9A-F68BA0B23FB4}" type="datetime1">
              <a:rPr lang="pl-PL" smtClean="0"/>
              <a:t>28.06.2021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115A-AC5B-409E-8496-CA9F9DB3AA52}" type="datetime1">
              <a:rPr lang="pl-PL" smtClean="0"/>
              <a:t>28.06.2021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A1B8-A69F-467E-B6CA-B6A4494018BE}" type="datetime1">
              <a:rPr lang="pl-PL" smtClean="0"/>
              <a:t>28.06.2021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5FF681-3271-4F50-8B52-431D1FB9E6BA}" type="datetime1">
              <a:rPr lang="pl-PL" smtClean="0"/>
              <a:t>28.06.2021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kik.gov.pl/" TargetMode="External"/><Relationship Id="rId2" Type="http://schemas.openxmlformats.org/officeDocument/2006/relationships/hyperlink" Target="mailto:porady@dlakonsument&#243;w.p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armowapomocprawna.ms.gov.pl/" TargetMode="External"/><Relationship Id="rId5" Type="http://schemas.openxmlformats.org/officeDocument/2006/relationships/hyperlink" Target="http://www.konsumenci.org/" TargetMode="External"/><Relationship Id="rId4" Type="http://schemas.openxmlformats.org/officeDocument/2006/relationships/hyperlink" Target="http://www.federacja-konsumentow.org.pl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406640" cy="3019096"/>
          </a:xfrm>
        </p:spPr>
        <p:txBody>
          <a:bodyPr>
            <a:normAutofit fontScale="92500"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AKWIZYCJA </a:t>
            </a:r>
          </a:p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I WYŁUDZANIE PIENIĘDZY OD SENIORÓW</a:t>
            </a:r>
            <a:endParaRPr lang="pl-PL" altLang="pl-PL" sz="5600" b="1" dirty="0">
              <a:solidFill>
                <a:srgbClr val="1F497D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ISTOTA AKWIZYCJI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7848872" cy="5328592"/>
          </a:xfrm>
        </p:spPr>
        <p:txBody>
          <a:bodyPr>
            <a:normAutofit lnSpcReduction="10000"/>
          </a:bodyPr>
          <a:lstStyle/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AKWIZYCJA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–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 forma sprzedaży poza lokalem przedsiębiorstwa polegająca na bezpośrednim, najczęściej indywidualnym kontakcie sprzedawcy z potencjalnym nabywcą, przede wszystkim w miejscu zamieszkania klienta (tzw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. sprzedaż “od drzwi do drzwi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”),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w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tej formie oferowane są obecnie nie tylko konkretne towary/przedmioty (np. garnki, odkurzacze i inne sprzęty AGD) ale również umowy na dostawę mediów (prąd, gaz), pakiety „medyczne”, usługi telekomunikacyjne itp.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UWAGA!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Seniorzy to KLUCZOWA grupa docelowa akwizytorów!</a:t>
            </a: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507560" cy="476814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CO POWIEDZIEĆ NACHALNEMU AKWIZYTOROWI?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776864" cy="5328592"/>
          </a:xfrm>
        </p:spPr>
        <p:txBody>
          <a:bodyPr>
            <a:normAutofit fontScale="92500" lnSpcReduction="20000"/>
          </a:bodyPr>
          <a:lstStyle/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Wszystkie sprawy związane z elektrownią  załatwiam osobiście w biurze obsługi klienta.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Nie załatwiam spraw związanych z pieniędzmi przez telefon.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Nie przyjmuję niezapowiedzianych wizyt.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Nie wpuszczam do domu obcych osób, jeśli nie uprzedzają mnie o wizycie.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Proszę mnie nie nachodzić/nie niepokoić.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Proszę mi nie przeszkadzać.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Nie mam czasu rozmawiać.</a:t>
            </a:r>
          </a:p>
          <a:p>
            <a:pPr marL="457200" lvl="0" indent="-4572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pl-PL" altLang="pl-PL" sz="3200" i="1" dirty="0">
                <a:solidFill>
                  <a:srgbClr val="000000"/>
                </a:solidFill>
                <a:latin typeface="Calibri" pitchFamily="34" charset="0"/>
              </a:rPr>
              <a:t>Nie będę rozmawiać. Jest u mnie syn/wnuk/siostrzeniec.</a:t>
            </a:r>
            <a:endParaRPr lang="pl-PL" altLang="pl-PL" sz="3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039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406640" cy="367240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4000" b="1" dirty="0">
                <a:solidFill>
                  <a:srgbClr val="1F497D"/>
                </a:solidFill>
                <a:latin typeface="Georgia"/>
              </a:rPr>
              <a:t>WYŁUDZANIE PIENIĘDZY OD SENIORÓW – NAJCZĘŚCIEJ </a:t>
            </a:r>
            <a:r>
              <a:rPr lang="pl-PL" altLang="pl-PL" sz="4000" b="1" dirty="0" smtClean="0">
                <a:solidFill>
                  <a:srgbClr val="1F497D"/>
                </a:solidFill>
                <a:latin typeface="Georgia"/>
              </a:rPr>
              <a:t>STOSOWANE </a:t>
            </a:r>
            <a:r>
              <a:rPr lang="pl-PL" altLang="pl-PL" sz="4000" b="1" dirty="0">
                <a:solidFill>
                  <a:srgbClr val="1F497D"/>
                </a:solidFill>
                <a:latin typeface="Georgia"/>
              </a:rPr>
              <a:t>METODY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02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406640" cy="692838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4000" b="1" dirty="0">
                <a:solidFill>
                  <a:srgbClr val="1F497D"/>
                </a:solidFill>
                <a:effectLst/>
                <a:latin typeface="Calibri" pitchFamily="34" charset="0"/>
              </a:rPr>
              <a:t>PRZYKŁADY METOD </a:t>
            </a:r>
            <a:r>
              <a:rPr lang="pl-PL" altLang="pl-PL" sz="40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SROSOWANYCH PRZEZ OSZUSTÓW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06640" cy="5040560"/>
          </a:xfrm>
        </p:spPr>
        <p:txBody>
          <a:bodyPr>
            <a:normAutofit lnSpcReduction="10000"/>
          </a:bodyPr>
          <a:lstStyle/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wnuczka;</a:t>
            </a: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policjanta/agenta CBŚ itp.;</a:t>
            </a: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fałszywego urzędnika np.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Zakładu Ubezpieczeń Społecznych, Narodowego Funduszu Zdrowia, Urzędu Skarbowego,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pracownika socjalnego itp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.;</a:t>
            </a: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etoda na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akcję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przeciwko hakerom;</a:t>
            </a:r>
            <a:endParaRPr lang="pl-PL" sz="2800" dirty="0">
              <a:solidFill>
                <a:prstClr val="black"/>
              </a:solidFill>
              <a:latin typeface="Calibri"/>
            </a:endParaRP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obowiązkowy remont (pobieranie zaliczek);</a:t>
            </a: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wymianę drzwi wejściowych;</a:t>
            </a:r>
          </a:p>
          <a:p>
            <a:pPr marL="457200" lvl="0" indent="-45720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metoda na hydraulika bądź innego fachowca;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877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5488" y="188640"/>
            <a:ext cx="7406640" cy="620830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4400" b="1" dirty="0">
                <a:solidFill>
                  <a:srgbClr val="1F497D"/>
                </a:solidFill>
                <a:effectLst/>
                <a:latin typeface="Calibri" pitchFamily="34" charset="0"/>
              </a:rPr>
              <a:t>PRZYKŁAD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7848872" cy="5688632"/>
          </a:xfrm>
        </p:spPr>
        <p:txBody>
          <a:bodyPr>
            <a:normAutofit lnSpcReduction="10000"/>
          </a:bodyPr>
          <a:lstStyle/>
          <a:p>
            <a:pPr marL="457200" lvl="0" indent="-45720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czerwcu 2019 r. do 72-letniej kobiety zadzwonił mężczyzna i powiedział „cześć babcia”. Pokrzywdzona sądząc, że rozmawia z wnukiem zapytała czy właśnie z nim rozmawia co dzwoniący potwierdził. Dzwoniący powiedział, że jechał samochodem i potrącił mężczyznę z małym dzieckiem. Mężczyźnie nic się nie stało natomiast dziecko trafiło do szpitala. Mężczyzna chce się </a:t>
            </a:r>
            <a:r>
              <a:rPr lang="pl-PL" sz="2200" b="1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„dogadać” </a:t>
            </a: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więc potrzebne mu są pieniądze w kwocie 24 tyś. zł. </a:t>
            </a:r>
          </a:p>
          <a:p>
            <a:pPr marL="457200" lvl="0" indent="-45720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Pokrzywdzona oświadczyła, że nie ma takiej </a:t>
            </a:r>
            <a:r>
              <a:rPr lang="pl-PL" sz="2200" i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kwoty, </a:t>
            </a: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jednak dokona wypłaty gotówki z banku i pożyczy te pieniądze. Po tym mężczyzna powiedział, że musi kończyć, że idzie na przesłuchanie i przekazał telefon mężczyźnie, który przedstawił się jako policjant. Rzekomy policjant powiedział, że faktycznie da się sprawę załatwić </a:t>
            </a:r>
            <a:r>
              <a:rPr lang="pl-PL" sz="2200" i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polubownie, </a:t>
            </a: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jednak pieniądze potrzebne są natychmiast. </a:t>
            </a:r>
          </a:p>
          <a:p>
            <a:pPr marL="457200" lvl="0" indent="-457200" algn="just">
              <a:spcBef>
                <a:spcPct val="20000"/>
              </a:spcBef>
              <a:buClrTx/>
              <a:buSzTx/>
              <a:buFont typeface="+mj-lt"/>
              <a:buAutoNum type="arabicPeriod"/>
              <a:defRPr/>
            </a:pPr>
            <a:r>
              <a:rPr lang="pl-PL" sz="2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wypłaceniu ze swojego konta pieniędzy w kwocie </a:t>
            </a:r>
            <a:r>
              <a:rPr lang="pl-PL" sz="2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 tyś. zł. pokrzywdzona w miejscu zamieszkania spotkała się z „kurierem z prokuratury” któremu wręczyła pieniądze!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054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56048" y="332656"/>
            <a:ext cx="7406640" cy="692838"/>
          </a:xfrm>
        </p:spPr>
        <p:txBody>
          <a:bodyPr/>
          <a:lstStyle/>
          <a:p>
            <a:pPr algn="ctr"/>
            <a:r>
              <a:rPr lang="pl-PL" altLang="pl-PL" sz="3200" b="1" dirty="0">
                <a:solidFill>
                  <a:srgbClr val="1F497D"/>
                </a:solidFill>
                <a:effectLst/>
                <a:latin typeface="Trebuchet MS"/>
              </a:rPr>
              <a:t>GDZIE SZUKAĆ POMOCY?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7651576" cy="5184576"/>
          </a:xfrm>
        </p:spPr>
        <p:txBody>
          <a:bodyPr>
            <a:normAutofit/>
          </a:bodyPr>
          <a:lstStyle/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infolinia konsumencka </a:t>
            </a:r>
            <a:r>
              <a:rPr lang="pl-PL" altLang="pl-PL" sz="2200" b="1" dirty="0">
                <a:solidFill>
                  <a:prstClr val="black"/>
                </a:solidFill>
                <a:latin typeface="Georgia"/>
              </a:rPr>
              <a:t>801 440 220 </a:t>
            </a: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czynna pon.-pt. 8.00-18.00 (sprawy proste – bez analizy dokumentów)</a:t>
            </a:r>
          </a:p>
          <a:p>
            <a:pPr marL="365125" lvl="0" indent="-255588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Konsumenckie Centrum E-porad 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2"/>
              </a:rPr>
              <a:t>porady@dlakonsumentów.pl</a:t>
            </a: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 (sprawy proste oraz wymagające analizy dokumentów)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miejscy (powiatowi) rzecznicy konsumentów  - wyszukiwarka na stronie 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3"/>
              </a:rPr>
              <a:t>www.uokik.gov.pl</a:t>
            </a:r>
            <a:endParaRPr lang="pl-PL" altLang="pl-PL" sz="2200" dirty="0">
              <a:solidFill>
                <a:prstClr val="black"/>
              </a:solidFill>
              <a:latin typeface="Georgia"/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wojewódzkie inspektoraty inspekcji handlowej - wyszukiwarka na stronie 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3"/>
              </a:rPr>
              <a:t>www.uokik.gov.pl</a:t>
            </a:r>
            <a:endParaRPr lang="pl-PL" altLang="pl-PL" sz="2200" dirty="0">
              <a:solidFill>
                <a:prstClr val="black"/>
              </a:solidFill>
              <a:latin typeface="Georgia"/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organizacje konsumentów: Federacja Konsumentów (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4"/>
              </a:rPr>
              <a:t>www.federacja-konsumentow.org.pl</a:t>
            </a: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), Stowarzyszenie Konsumentów Polskich (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5"/>
              </a:rPr>
              <a:t>www.konsumenci.org</a:t>
            </a: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)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Georgia" pitchFamily="18" charset="0"/>
              <a:buChar char="•"/>
              <a:defRPr/>
            </a:pPr>
            <a:r>
              <a:rPr lang="pl-PL" altLang="pl-PL" sz="2200" dirty="0">
                <a:solidFill>
                  <a:prstClr val="black"/>
                </a:solidFill>
                <a:latin typeface="Georgia"/>
              </a:rPr>
              <a:t>ogólnopolski system nieodpłatnej pomocy prawnej </a:t>
            </a:r>
            <a:r>
              <a:rPr lang="pl-PL" altLang="pl-PL" sz="2200" dirty="0">
                <a:solidFill>
                  <a:prstClr val="black"/>
                </a:solidFill>
                <a:latin typeface="Georgia"/>
                <a:hlinkClick r:id="rId6"/>
              </a:rPr>
              <a:t>www.darmowapomocprawna.ms.gov.pl</a:t>
            </a:r>
            <a:endParaRPr lang="pl-PL" altLang="pl-PL" sz="2200" dirty="0">
              <a:solidFill>
                <a:prstClr val="black"/>
              </a:solidFill>
              <a:latin typeface="Georgia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49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113</TotalTime>
  <Words>480</Words>
  <Application>Microsoft Office PowerPoint</Application>
  <PresentationFormat>Pokaz na ekranie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Kierownictwo</vt:lpstr>
      <vt:lpstr>Prezentacja programu PowerPoint</vt:lpstr>
      <vt:lpstr>ISTOTA AKWIZYCJI</vt:lpstr>
      <vt:lpstr>CO POWIEDZIEĆ NACHALNEMU AKWIZYTOROWI?</vt:lpstr>
      <vt:lpstr>Prezentacja programu PowerPoint</vt:lpstr>
      <vt:lpstr>PRZYKŁADY METOD SROSOWANYCH PRZEZ OSZUSTÓW</vt:lpstr>
      <vt:lpstr>PRZYKŁAD</vt:lpstr>
      <vt:lpstr>GDZIE SZUKAĆ POMOCY?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10</cp:revision>
  <dcterms:created xsi:type="dcterms:W3CDTF">2019-07-09T12:39:52Z</dcterms:created>
  <dcterms:modified xsi:type="dcterms:W3CDTF">2021-06-28T06:06:25Z</dcterms:modified>
</cp:coreProperties>
</file>